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77" r:id="rId4"/>
    <p:sldId id="274" r:id="rId5"/>
    <p:sldId id="275" r:id="rId6"/>
    <p:sldId id="278" r:id="rId7"/>
    <p:sldId id="27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0B714B4E-3C3F-4B2B-A302-C139564ECDA1}">
          <p14:sldIdLst>
            <p14:sldId id="256"/>
            <p14:sldId id="258"/>
            <p14:sldId id="277"/>
            <p14:sldId id="274"/>
            <p14:sldId id="275"/>
            <p14:sldId id="278"/>
            <p14:sldId id="279"/>
          </p14:sldIdLst>
        </p14:section>
        <p14:section name="Sekcja bez tytułu" id="{C1B2D7B3-7596-421B-9B33-6EED6A30B68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80BBA-FD4C-41D7-B4F5-C70BD0E0DCB3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27044-5E77-4898-B31A-F6B4FE30CA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18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47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454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70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829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683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9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27044-5E77-4898-B31A-F6B4FE30CAC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76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4754-D7A5-4489-8487-4C2F6C619398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29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ED64-D57D-4457-BFA3-F98525DED545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55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E6B6-3CCE-41D5-B1AA-107352DBD424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934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2D377-24C6-485C-9A4D-57E40A879B13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02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2A4B-6583-49A9-9366-EC5153B377DE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40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B7838-F0B7-4CAD-9BB4-2B6E6F68EAD9}" type="datetime1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48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45C4-15F2-46DF-AE7D-58EC16AF96D1}" type="datetime1">
              <a:rPr lang="pl-PL" smtClean="0"/>
              <a:t>26.05.2022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700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961-9971-452C-8212-8AE5B92229C8}" type="datetime1">
              <a:rPr lang="pl-PL" smtClean="0"/>
              <a:t>26.05.2022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74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C6FD-BDB9-4EC8-B126-33D01446ACBF}" type="datetime1">
              <a:rPr lang="pl-PL" smtClean="0"/>
              <a:t>26.05.2022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44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6F19-F76D-4D8E-A204-6D4A7120C3B1}" type="datetime1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1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72DA-9B40-4F5E-9DA8-38886FAA9EE7}" type="datetime1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70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B830-8FA6-4ABA-8A49-D972AA73688E}" type="datetime1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3D8-A309-4CEE-941B-2D93A764A1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80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/>
          <p:cNvSpPr/>
          <p:nvPr/>
        </p:nvSpPr>
        <p:spPr>
          <a:xfrm>
            <a:off x="35712" y="4693011"/>
            <a:ext cx="12192000" cy="490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1079733" y="2713054"/>
            <a:ext cx="10103958" cy="1436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8000" b="1" baseline="30000" dirty="0"/>
              <a:t>Uważaj na oszustów!</a:t>
            </a:r>
            <a:r>
              <a:rPr lang="pl-PL" sz="8000" baseline="30000" dirty="0"/>
              <a:t> </a:t>
            </a:r>
          </a:p>
          <a:p>
            <a:r>
              <a:rPr lang="pl-PL" sz="6000" baseline="30000" dirty="0"/>
              <a:t>Pamiętaj o bezpieczeństwie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1079732" y="0"/>
            <a:ext cx="5941853" cy="17283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reflection stA="14000" endPos="33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1276141" y="437382"/>
            <a:ext cx="546021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3200" b="1" dirty="0">
                <a:solidFill>
                  <a:schemeClr val="bg1"/>
                </a:solidFill>
              </a:rPr>
              <a:t>Świadomy i bezpieczny Senior</a:t>
            </a:r>
            <a:r>
              <a:rPr lang="pl-PL" sz="3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180401" y="4753396"/>
            <a:ext cx="101039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Komenda Powiatowa Policji w Lwówku Śląskim</a:t>
            </a:r>
            <a:endParaRPr lang="pl-PL" sz="2400" baseline="30000" dirty="0">
              <a:solidFill>
                <a:schemeClr val="bg1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373D2B2-D231-F613-350C-4ED35166B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046" y="1088715"/>
            <a:ext cx="2286000" cy="226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4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418146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2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305481" y="823965"/>
            <a:ext cx="5697415" cy="32796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6618422" y="1148941"/>
            <a:ext cx="5071534" cy="295465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360000" indent="-360000">
              <a:buClr>
                <a:schemeClr val="accent1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4800" baseline="30000" dirty="0"/>
              <a:t>Do jakich metod uciekają się przestępcy? </a:t>
            </a:r>
          </a:p>
          <a:p>
            <a:pPr marL="360000" indent="-360000">
              <a:buClr>
                <a:schemeClr val="accent1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4800" baseline="30000" dirty="0"/>
              <a:t>Na czym polega oszustwo „na wnuczka”? </a:t>
            </a:r>
          </a:p>
          <a:p>
            <a:pPr marL="360000" indent="-360000">
              <a:buClr>
                <a:schemeClr val="accent1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4800" baseline="30000" dirty="0"/>
              <a:t>Jak uchronić się przed nieuczciwymi praktykami?</a:t>
            </a:r>
          </a:p>
        </p:txBody>
      </p:sp>
    </p:spTree>
    <p:extLst>
      <p:ext uri="{BB962C8B-B14F-4D97-AF65-F5344CB8AC3E}">
        <p14:creationId xmlns:p14="http://schemas.microsoft.com/office/powerpoint/2010/main" val="397477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4762"/>
            <a:ext cx="4852883" cy="4014781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3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5300499" y="1790998"/>
            <a:ext cx="6531428" cy="45653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360000" indent="-360000" algn="just">
              <a:spcAft>
                <a:spcPts val="1000"/>
              </a:spcAft>
            </a:pPr>
            <a:r>
              <a:rPr lang="pl-PL" sz="2800" b="1" baseline="30000" dirty="0">
                <a:solidFill>
                  <a:schemeClr val="accent1">
                    <a:lumMod val="75000"/>
                  </a:schemeClr>
                </a:solidFill>
              </a:rPr>
              <a:t>1. 	</a:t>
            </a:r>
            <a:r>
              <a:rPr lang="pl-PL" sz="2800" baseline="30000" dirty="0"/>
              <a:t>Oszuści podający się za wnuka czy siostrzeńca dzwonią najczęściej na telefon stacjonarny. Często wybierają przypadkowe numery z książki telefonicznej, kierując się w szczególności imieniem właściciela telefonu, które może sugerować podeszły wiek. </a:t>
            </a:r>
          </a:p>
          <a:p>
            <a:pPr marL="360000" indent="-360000" algn="just">
              <a:spcAft>
                <a:spcPts val="1000"/>
              </a:spcAft>
            </a:pPr>
            <a:r>
              <a:rPr lang="pl-PL" sz="2800" b="1" baseline="30000" dirty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pl-PL" sz="2800" baseline="30000" dirty="0"/>
              <a:t> 	Fałszywi wnuczkowie wymyślają przeróżne historie, by naciągnąć seniorów – mówią np., że nadarzyła im się wyjątkowa okazja, by kupić samochód czy działkę za niewielkie pieniądze. Nierzadko opowiadają o dramatycznym zdarzeniu, np. wypadku samochodowym, który spowodowali. </a:t>
            </a:r>
          </a:p>
          <a:p>
            <a:pPr marL="360000" indent="-360000" algn="just">
              <a:spcAft>
                <a:spcPts val="1000"/>
              </a:spcAft>
            </a:pPr>
            <a:r>
              <a:rPr lang="pl-PL" sz="2800" b="1" baseline="30000" dirty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pl-PL" sz="2800" baseline="30000" dirty="0"/>
              <a:t> 	Pieniądze są im pilnie potrzebne, by mogli uniknąć problemów z prawem. Zamiast rozmówcy w mieszkaniu seniora zjawia się ktoś w zastępstwie. Informuje, że wnuczek czy siostrzeniec z ważnego powodu nie mógł pojawić się osobiście. Namawiają ofiarę do tego, by przekazała im pieniądze.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47616" y="859308"/>
            <a:ext cx="1106779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6000" b="1" baseline="30000" dirty="0">
                <a:solidFill>
                  <a:schemeClr val="accent1">
                    <a:lumMod val="75000"/>
                  </a:schemeClr>
                </a:solidFill>
              </a:rPr>
              <a:t>Oszustwo „na wnuczka” – jak działają przestępcy?</a:t>
            </a:r>
            <a:endParaRPr lang="pl-PL" sz="6000" dirty="0"/>
          </a:p>
        </p:txBody>
      </p:sp>
    </p:spTree>
    <p:extLst>
      <p:ext uri="{BB962C8B-B14F-4D97-AF65-F5344CB8AC3E}">
        <p14:creationId xmlns:p14="http://schemas.microsoft.com/office/powerpoint/2010/main" val="964553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245996"/>
            <a:ext cx="12192000" cy="45016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4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47186" y="1754674"/>
            <a:ext cx="11088322" cy="374461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6000" baseline="30000" dirty="0">
                <a:solidFill>
                  <a:schemeClr val="bg1"/>
                </a:solidFill>
              </a:rPr>
              <a:t>Uwaga! Fałszywi policjanci, pracownicy elektrowni...</a:t>
            </a:r>
          </a:p>
          <a:p>
            <a:pPr>
              <a:spcAft>
                <a:spcPts val="2000"/>
              </a:spcAft>
            </a:pPr>
            <a:r>
              <a:rPr lang="pl-PL" sz="4000" baseline="30000" dirty="0">
                <a:solidFill>
                  <a:schemeClr val="bg1"/>
                </a:solidFill>
              </a:rPr>
              <a:t>Osoby podające się za policjantów informują, że ktoś z rodziny popełnił przestępstwo (np. jechał samochodem pod wpływem alkoholu) i sugerują „polubowne” załatwienie sprawy, czyli przekazanie łapówki. </a:t>
            </a:r>
          </a:p>
          <a:p>
            <a:r>
              <a:rPr lang="pl-PL" sz="4000" baseline="30000" dirty="0">
                <a:solidFill>
                  <a:schemeClr val="bg1"/>
                </a:solidFill>
              </a:rPr>
              <a:t>Oszuści mogą udawać przedstawicieli elektrowni czy administracji budynku. Często działają we dwójkę – jedna osoba zagaduje seniora, odwracając jego uwagę, a druga udaje, że idzie np. zrobić przegląd techniczny instalacji. Zamiast tego przeszukuje mieszkanie starszej osoby i kradnie gotówkę czy biżuterię.</a:t>
            </a:r>
          </a:p>
        </p:txBody>
      </p:sp>
    </p:spTree>
    <p:extLst>
      <p:ext uri="{BB962C8B-B14F-4D97-AF65-F5344CB8AC3E}">
        <p14:creationId xmlns:p14="http://schemas.microsoft.com/office/powerpoint/2010/main" val="166826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433" y="355486"/>
            <a:ext cx="6906567" cy="5980076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5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47185" y="1985503"/>
            <a:ext cx="4767910" cy="328295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6000" b="1" baseline="30000" dirty="0">
                <a:solidFill>
                  <a:schemeClr val="accent1">
                    <a:lumMod val="75000"/>
                  </a:schemeClr>
                </a:solidFill>
              </a:rPr>
              <a:t>5 zasad bezpieczeństwa</a:t>
            </a:r>
          </a:p>
          <a:p>
            <a:r>
              <a:rPr lang="pl-PL" sz="4000" b="1" baseline="30000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pl-PL" sz="4000" baseline="30000" dirty="0"/>
              <a:t>Nigdy nie otwieraj drzwi, jeśli nie jesteś pewien, kto znajduje się po drugiej stronie. Jeśli nie masz wizjera w drzwiach, poproś bliskich o jego zamontowanie.</a:t>
            </a:r>
          </a:p>
        </p:txBody>
      </p:sp>
    </p:spTree>
    <p:extLst>
      <p:ext uri="{BB962C8B-B14F-4D97-AF65-F5344CB8AC3E}">
        <p14:creationId xmlns:p14="http://schemas.microsoft.com/office/powerpoint/2010/main" val="259490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0" y="4483239"/>
            <a:ext cx="12192000" cy="17165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0" y="2130251"/>
            <a:ext cx="12192000" cy="13766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6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47184" y="972406"/>
            <a:ext cx="11406147" cy="530914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spcAft>
                <a:spcPts val="1000"/>
              </a:spcAft>
            </a:pPr>
            <a:r>
              <a:rPr lang="pl-PL" sz="4000" b="1" baseline="30000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pl-PL" sz="4000" baseline="30000" dirty="0"/>
              <a:t>Jeśli ktoś obcy prosi Cię o otwarcie drzwi, zapytaj o cel wizyty. Gdy ta osoba stwierdzi, że jest przedstawicielem policji, elektrowni itp., </a:t>
            </a:r>
            <a:r>
              <a:rPr lang="pl-PL" sz="4000" b="1" baseline="30000" dirty="0"/>
              <a:t>poproś o okazanie odpowiedniego dokumentu</a:t>
            </a:r>
            <a:r>
              <a:rPr lang="pl-PL" sz="4000" baseline="30000" dirty="0"/>
              <a:t>. Obejrzyj go dokładnie.</a:t>
            </a:r>
          </a:p>
          <a:p>
            <a:pPr>
              <a:spcAft>
                <a:spcPts val="1000"/>
              </a:spcAft>
            </a:pPr>
            <a:r>
              <a:rPr lang="pl-PL" sz="4000" b="1" baseline="30000" dirty="0">
                <a:solidFill>
                  <a:schemeClr val="bg1"/>
                </a:solidFill>
              </a:rPr>
              <a:t>3. </a:t>
            </a:r>
            <a:r>
              <a:rPr lang="pl-PL" sz="4000" baseline="30000" dirty="0">
                <a:solidFill>
                  <a:schemeClr val="bg1"/>
                </a:solidFill>
              </a:rPr>
              <a:t>Staraj się nie przechowywać dużych sum pieniędzy w domu. </a:t>
            </a:r>
            <a:r>
              <a:rPr lang="pl-PL" sz="4000" b="1" baseline="30000" dirty="0">
                <a:solidFill>
                  <a:schemeClr val="bg1"/>
                </a:solidFill>
              </a:rPr>
              <a:t>Ukrywanie gotówki lub biżuterii między ubraniami, książkami czy pod materacem niestety nie jest skutecznym zabezpieczeniem</a:t>
            </a:r>
            <a:r>
              <a:rPr lang="pl-PL" sz="4000" baseline="30000" dirty="0">
                <a:solidFill>
                  <a:schemeClr val="bg1"/>
                </a:solidFill>
              </a:rPr>
              <a:t>. Lepszym miejscem jest konto w banku.</a:t>
            </a:r>
          </a:p>
          <a:p>
            <a:pPr>
              <a:spcAft>
                <a:spcPts val="1000"/>
              </a:spcAft>
            </a:pPr>
            <a:r>
              <a:rPr lang="pl-PL" sz="4000" b="1" baseline="30000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pl-PL" sz="4000" baseline="30000" dirty="0"/>
              <a:t>Jeżeli ktoś w natarczywy sposób prosi o wpuszczenie do mieszkania, </a:t>
            </a:r>
            <a:r>
              <a:rPr lang="pl-PL" sz="4000" b="1" baseline="30000" dirty="0"/>
              <a:t>zadzwoń na policję, do sąsiada, bliskich</a:t>
            </a:r>
            <a:r>
              <a:rPr lang="pl-PL" sz="4000" baseline="30000" dirty="0"/>
              <a:t>. </a:t>
            </a:r>
          </a:p>
          <a:p>
            <a:pPr>
              <a:spcAft>
                <a:spcPts val="1000"/>
              </a:spcAft>
            </a:pPr>
            <a:r>
              <a:rPr lang="pl-PL" sz="4000" b="1" baseline="30000" dirty="0">
                <a:solidFill>
                  <a:schemeClr val="bg1"/>
                </a:solidFill>
              </a:rPr>
              <a:t>5. </a:t>
            </a:r>
            <a:r>
              <a:rPr lang="pl-PL" sz="4000" baseline="30000" dirty="0">
                <a:solidFill>
                  <a:schemeClr val="bg1"/>
                </a:solidFill>
              </a:rPr>
              <a:t>Nigdy nie dawaj pieniędzy obcym osobom – nawet jeśli ktoś twierdzi, że jest znajomym Twojego dziecka czy wnuka. </a:t>
            </a:r>
            <a:r>
              <a:rPr lang="pl-PL" sz="4000" b="1" baseline="30000" dirty="0">
                <a:solidFill>
                  <a:schemeClr val="bg1"/>
                </a:solidFill>
              </a:rPr>
              <a:t>Jeżeli wydaje Ci się, że ktoś próbuje Cię oszukać, nie wahaj się i powiadom policję. </a:t>
            </a:r>
            <a:r>
              <a:rPr lang="pl-PL" sz="4000" baseline="30000" dirty="0">
                <a:solidFill>
                  <a:schemeClr val="bg1"/>
                </a:solidFill>
              </a:rPr>
              <a:t>Możesz zadzwonić z telefonu stacjonarnego na numer 997 lub z komórki na 112.</a:t>
            </a:r>
          </a:p>
        </p:txBody>
      </p:sp>
    </p:spTree>
    <p:extLst>
      <p:ext uri="{BB962C8B-B14F-4D97-AF65-F5344CB8AC3E}">
        <p14:creationId xmlns:p14="http://schemas.microsoft.com/office/powerpoint/2010/main" val="154279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6676" cy="6270171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0"/>
            <a:ext cx="12192000" cy="567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242733" cy="365125"/>
          </a:xfrm>
        </p:spPr>
        <p:txBody>
          <a:bodyPr/>
          <a:lstStyle/>
          <a:p>
            <a:fld id="{79B073D8-A309-4CEE-941B-2D93A764A108}" type="slidenum">
              <a:rPr lang="pl-PL" smtClean="0">
                <a:solidFill>
                  <a:schemeClr val="accent1">
                    <a:lumMod val="75000"/>
                  </a:schemeClr>
                </a:solidFill>
              </a:rPr>
              <a:t>7</a:t>
            </a:fld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48734" y="197935"/>
            <a:ext cx="10515600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pl-PL" b="1" dirty="0">
                <a:solidFill>
                  <a:schemeClr val="bg1"/>
                </a:solidFill>
              </a:rPr>
              <a:t>Uważaj na oszustów</a:t>
            </a:r>
            <a:r>
              <a:rPr lang="pl-PL" dirty="0">
                <a:solidFill>
                  <a:schemeClr val="bg1"/>
                </a:solidFill>
              </a:rPr>
              <a:t>! Pamiętaj o bezpieczeństwie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48734" y="905899"/>
            <a:ext cx="4978925" cy="518090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spcAft>
                <a:spcPts val="1000"/>
              </a:spcAft>
            </a:pPr>
            <a:r>
              <a:rPr lang="pl-PL" sz="4000" b="1" baseline="30000" dirty="0">
                <a:solidFill>
                  <a:schemeClr val="bg1"/>
                </a:solidFill>
              </a:rPr>
              <a:t>Co powiedzieć komuś, kto być może próbuje nas oszukać?</a:t>
            </a:r>
          </a:p>
          <a:p>
            <a:pPr>
              <a:spcAft>
                <a:spcPts val="1000"/>
              </a:spcAft>
            </a:pPr>
            <a:r>
              <a:rPr lang="pl-PL" sz="3600" b="1" baseline="30000" dirty="0">
                <a:solidFill>
                  <a:srgbClr val="FF0000"/>
                </a:solidFill>
              </a:rPr>
              <a:t>Możesz użyć poniższych stwierdzeń: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Wszystkie sprawy związane z elektrownią czy komunikacją załatwiam osobiście w biurze obsługi klienta.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Nie załatwiam spraw związanych z pieniędzmi przez telefon.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Nie przyjmuję niezapowiedzianych wizyt.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Nie wpuszczam do domu obcych osób, jeśli nie uprzedzają mnie o wizycie.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Proszę mnie nie nachodzić/nie niepokoić.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Proszę mi nie przeszkadzać.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Nie mam czasu rozmawiać.</a:t>
            </a:r>
          </a:p>
          <a:p>
            <a:pPr marL="360000" indent="-360000"/>
            <a:r>
              <a:rPr lang="pl-PL" sz="2800" baseline="30000" dirty="0">
                <a:solidFill>
                  <a:schemeClr val="bg1"/>
                </a:solidFill>
              </a:rPr>
              <a:t>• 	Nie będę rozmawiać. Jest u mnie syn/wnuk/siostrzeniec.</a:t>
            </a:r>
          </a:p>
        </p:txBody>
      </p:sp>
    </p:spTree>
    <p:extLst>
      <p:ext uri="{BB962C8B-B14F-4D97-AF65-F5344CB8AC3E}">
        <p14:creationId xmlns:p14="http://schemas.microsoft.com/office/powerpoint/2010/main" val="3475690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622</Words>
  <Application>Microsoft Office PowerPoint</Application>
  <PresentationFormat>Panoramiczny</PresentationFormat>
  <Paragraphs>49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Żyłko</dc:creator>
  <cp:lastModifiedBy>wr-i54824@outlook.com</cp:lastModifiedBy>
  <cp:revision>53</cp:revision>
  <dcterms:created xsi:type="dcterms:W3CDTF">2015-09-02T06:42:54Z</dcterms:created>
  <dcterms:modified xsi:type="dcterms:W3CDTF">2022-05-26T07:37:37Z</dcterms:modified>
</cp:coreProperties>
</file>